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Garet" panose="020B0604020202020204" charset="0"/>
      <p:regular r:id="rId17"/>
    </p:embeddedFont>
    <p:embeddedFont>
      <p:font typeface="Garet Bold" panose="020B0604020202020204" charset="0"/>
      <p:regular r:id="rId18"/>
    </p:embeddedFont>
    <p:embeddedFont>
      <p:font typeface="Garet Light" panose="020B0604020202020204" charset="0"/>
      <p:regular r:id="rId19"/>
    </p:embeddedFont>
    <p:embeddedFont>
      <p:font typeface="Neue Machina" panose="020B0604020202020204" charset="0"/>
      <p:regular r:id="rId20"/>
    </p:embeddedFont>
    <p:embeddedFont>
      <p:font typeface="Neue Machina Ultra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33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87945" y="1562100"/>
            <a:ext cx="11575889" cy="11575889"/>
          </a:xfrm>
          <a:custGeom>
            <a:avLst/>
            <a:gdLst/>
            <a:ahLst/>
            <a:cxnLst/>
            <a:rect l="l" t="t" r="r" b="b"/>
            <a:pathLst>
              <a:path w="11575889" h="11575889">
                <a:moveTo>
                  <a:pt x="0" y="0"/>
                </a:moveTo>
                <a:lnTo>
                  <a:pt x="11575890" y="0"/>
                </a:lnTo>
                <a:lnTo>
                  <a:pt x="11575890" y="11575890"/>
                </a:lnTo>
                <a:lnTo>
                  <a:pt x="0" y="1157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9560627" y="6027546"/>
            <a:ext cx="2936530" cy="157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410">
                <a:solidFill>
                  <a:srgbClr val="B3E4C5"/>
                </a:solidFill>
                <a:latin typeface="Garet Light"/>
              </a:rPr>
              <a:t>Presented by:</a:t>
            </a:r>
          </a:p>
          <a:p>
            <a:pPr algn="ctr">
              <a:lnSpc>
                <a:spcPts val="3133"/>
              </a:lnSpc>
            </a:pPr>
            <a:r>
              <a:rPr lang="en-US" sz="2410">
                <a:solidFill>
                  <a:srgbClr val="B3E4C5"/>
                </a:solidFill>
                <a:latin typeface="Garet Light"/>
              </a:rPr>
              <a:t>Ahood Alsuhaibani</a:t>
            </a:r>
          </a:p>
          <a:p>
            <a:pPr algn="ctr">
              <a:lnSpc>
                <a:spcPts val="3133"/>
              </a:lnSpc>
            </a:pPr>
            <a:r>
              <a:rPr lang="en-US" sz="2410">
                <a:solidFill>
                  <a:srgbClr val="B3E4C5"/>
                </a:solidFill>
                <a:latin typeface="Garet Light"/>
              </a:rPr>
              <a:t>Lama Almegbil</a:t>
            </a:r>
          </a:p>
          <a:p>
            <a:pPr algn="ctr">
              <a:lnSpc>
                <a:spcPts val="3133"/>
              </a:lnSpc>
              <a:spcBef>
                <a:spcPct val="0"/>
              </a:spcBef>
            </a:pPr>
            <a:endParaRPr lang="en-US" sz="2410">
              <a:solidFill>
                <a:srgbClr val="B3E4C5"/>
              </a:solidFill>
              <a:latin typeface="Garet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821031" y="2655298"/>
            <a:ext cx="12415722" cy="3400823"/>
            <a:chOff x="0" y="0"/>
            <a:chExt cx="16554296" cy="45344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6554296" cy="376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59"/>
                </a:lnSpc>
              </a:pPr>
              <a:r>
                <a:rPr lang="en-US" sz="9299">
                  <a:solidFill>
                    <a:srgbClr val="B3E4C5"/>
                  </a:solidFill>
                  <a:latin typeface="Neue Machina"/>
                </a:rPr>
                <a:t>Saudi Marathon 2023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987133"/>
              <a:ext cx="11251691" cy="547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4"/>
                </a:lnSpc>
              </a:pPr>
              <a:endParaRPr/>
            </a:p>
          </p:txBody>
        </p: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E93C3B5D-99A7-AB72-5128-74436C64A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37CA2A87-8EBF-8163-29B5-9DFA1011D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6EF7094-51FA-0472-8962-79347B920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4" y="263299"/>
            <a:ext cx="4626364" cy="1603806"/>
          </a:xfrm>
          <a:prstGeom prst="rect">
            <a:avLst/>
          </a:prstGeom>
        </p:spPr>
      </p:pic>
      <p:pic>
        <p:nvPicPr>
          <p:cNvPr id="22" name="Picture 21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A7E74FB5-A8A7-3C86-F16A-DAE1E0ED7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333575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5756" cy="3752726"/>
            </a:xfrm>
            <a:custGeom>
              <a:avLst/>
              <a:gdLst/>
              <a:ahLst/>
              <a:cxnLst/>
              <a:rect l="l" t="t" r="r" b="b"/>
              <a:pathLst>
                <a:path w="3335756" h="3752726">
                  <a:moveTo>
                    <a:pt x="0" y="0"/>
                  </a:moveTo>
                  <a:lnTo>
                    <a:pt x="3335756" y="0"/>
                  </a:lnTo>
                  <a:lnTo>
                    <a:pt x="333575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2743200" y="1354134"/>
            <a:ext cx="12001500" cy="8916537"/>
          </a:xfrm>
          <a:custGeom>
            <a:avLst/>
            <a:gdLst/>
            <a:ahLst/>
            <a:cxnLst/>
            <a:rect l="l" t="t" r="r" b="b"/>
            <a:pathLst>
              <a:path w="12531253" h="9310118">
                <a:moveTo>
                  <a:pt x="0" y="0"/>
                </a:moveTo>
                <a:lnTo>
                  <a:pt x="12531253" y="0"/>
                </a:lnTo>
                <a:lnTo>
                  <a:pt x="12531253" y="9310118"/>
                </a:lnTo>
                <a:lnTo>
                  <a:pt x="0" y="931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972AC697-E1E3-DD57-5ED7-F47AF3301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4E2883B-91B8-CCF5-4858-6022672FAC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49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333575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5756" cy="3752726"/>
            </a:xfrm>
            <a:custGeom>
              <a:avLst/>
              <a:gdLst/>
              <a:ahLst/>
              <a:cxnLst/>
              <a:rect l="l" t="t" r="r" b="b"/>
              <a:pathLst>
                <a:path w="3335756" h="3752726">
                  <a:moveTo>
                    <a:pt x="0" y="0"/>
                  </a:moveTo>
                  <a:lnTo>
                    <a:pt x="3335756" y="0"/>
                  </a:lnTo>
                  <a:lnTo>
                    <a:pt x="333575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3979229" y="1711559"/>
            <a:ext cx="10329542" cy="8631974"/>
          </a:xfrm>
          <a:custGeom>
            <a:avLst/>
            <a:gdLst/>
            <a:ahLst/>
            <a:cxnLst/>
            <a:rect l="l" t="t" r="r" b="b"/>
            <a:pathLst>
              <a:path w="6987022" h="5838767">
                <a:moveTo>
                  <a:pt x="0" y="0"/>
                </a:moveTo>
                <a:lnTo>
                  <a:pt x="6987022" y="0"/>
                </a:lnTo>
                <a:lnTo>
                  <a:pt x="6987022" y="5838766"/>
                </a:lnTo>
                <a:lnTo>
                  <a:pt x="0" y="583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3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C6B17A6D-0E90-D058-0C21-C3BB1C901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4F5448-B729-8ACE-BAA2-923C182C3B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" y="107753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333575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5756" cy="3752726"/>
            </a:xfrm>
            <a:custGeom>
              <a:avLst/>
              <a:gdLst/>
              <a:ahLst/>
              <a:cxnLst/>
              <a:rect l="l" t="t" r="r" b="b"/>
              <a:pathLst>
                <a:path w="3335756" h="3752726">
                  <a:moveTo>
                    <a:pt x="0" y="0"/>
                  </a:moveTo>
                  <a:lnTo>
                    <a:pt x="3335756" y="0"/>
                  </a:lnTo>
                  <a:lnTo>
                    <a:pt x="333575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4524256" y="1403316"/>
            <a:ext cx="9239488" cy="7480368"/>
          </a:xfrm>
          <a:custGeom>
            <a:avLst/>
            <a:gdLst/>
            <a:ahLst/>
            <a:cxnLst/>
            <a:rect l="l" t="t" r="r" b="b"/>
            <a:pathLst>
              <a:path w="9239488" h="7480368">
                <a:moveTo>
                  <a:pt x="0" y="0"/>
                </a:moveTo>
                <a:lnTo>
                  <a:pt x="9239488" y="0"/>
                </a:lnTo>
                <a:lnTo>
                  <a:pt x="9239488" y="7480368"/>
                </a:lnTo>
                <a:lnTo>
                  <a:pt x="0" y="748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F1A981A3-768A-98AD-374C-FE31DA675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BF0BE38-4320-EA9A-6F10-D4EDD83FA2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4" y="263299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9961" y="698558"/>
            <a:ext cx="1029523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8454" dirty="0">
                <a:solidFill>
                  <a:srgbClr val="0B4236"/>
                </a:solidFill>
                <a:latin typeface="Neue Machina"/>
              </a:rPr>
              <a:t>CONCLUSION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-284480" y="6401226"/>
            <a:ext cx="18856960" cy="10607040"/>
          </a:xfrm>
          <a:custGeom>
            <a:avLst/>
            <a:gdLst/>
            <a:ahLst/>
            <a:cxnLst/>
            <a:rect l="l" t="t" r="r" b="b"/>
            <a:pathLst>
              <a:path w="18856960" h="10607040">
                <a:moveTo>
                  <a:pt x="0" y="0"/>
                </a:moveTo>
                <a:lnTo>
                  <a:pt x="18856960" y="0"/>
                </a:lnTo>
                <a:lnTo>
                  <a:pt x="18856960" y="10607039"/>
                </a:lnTo>
                <a:lnTo>
                  <a:pt x="0" y="1060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59957" y="2066393"/>
            <a:ext cx="3936425" cy="4611058"/>
            <a:chOff x="0" y="0"/>
            <a:chExt cx="5248566" cy="6148077"/>
          </a:xfrm>
        </p:grpSpPr>
        <p:sp>
          <p:nvSpPr>
            <p:cNvPr id="5" name="TextBox 5"/>
            <p:cNvSpPr txBox="1"/>
            <p:nvPr/>
          </p:nvSpPr>
          <p:spPr>
            <a:xfrm>
              <a:off x="0" y="1821093"/>
              <a:ext cx="5248566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 most participating nationality in Saudi marathons is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Saudi Arabia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24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99961" y="5675942"/>
            <a:ext cx="3936425" cy="4611058"/>
            <a:chOff x="0" y="0"/>
            <a:chExt cx="5248566" cy="6148077"/>
          </a:xfrm>
        </p:grpSpPr>
        <p:sp>
          <p:nvSpPr>
            <p:cNvPr id="9" name="TextBox 9"/>
            <p:cNvSpPr txBox="1"/>
            <p:nvPr/>
          </p:nvSpPr>
          <p:spPr>
            <a:xfrm>
              <a:off x="0" y="1821093"/>
              <a:ext cx="5248566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 most common gender group participating in Saudi marathons is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male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6324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75788" y="2552168"/>
            <a:ext cx="3936425" cy="4125283"/>
            <a:chOff x="0" y="0"/>
            <a:chExt cx="5248566" cy="550037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821093"/>
              <a:ext cx="5248566" cy="260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Females </a:t>
              </a: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are more likely to obtain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first ranks </a:t>
              </a: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than males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9847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96023" y="5675942"/>
            <a:ext cx="3936425" cy="4611058"/>
            <a:chOff x="0" y="0"/>
            <a:chExt cx="5248566" cy="614807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821093"/>
              <a:ext cx="5248566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There is an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positive relationship</a:t>
              </a: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 between rank and gun time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B4236"/>
                  </a:solidFill>
                  <a:latin typeface="Neue Machina"/>
                </a:rPr>
                <a:t>04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6324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045009" y="2066393"/>
            <a:ext cx="3936425" cy="4611058"/>
            <a:chOff x="0" y="0"/>
            <a:chExt cx="5248566" cy="614807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821093"/>
              <a:ext cx="5248566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 most-participating category of marathons was the </a:t>
              </a:r>
              <a:r>
                <a:rPr lang="en-US" sz="3200">
                  <a:solidFill>
                    <a:srgbClr val="0B4236"/>
                  </a:solidFill>
                  <a:latin typeface="Neue Machina Ultra-Bold"/>
                </a:rPr>
                <a:t>4 km category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0B4236"/>
                  </a:solidFill>
                  <a:latin typeface="Neue Machina"/>
                </a:rPr>
                <a:t>05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632457"/>
              <a:ext cx="524856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4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70F170DE-A344-1311-9907-630EABF7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E11DD6B-B7BD-D45B-15F4-6898CE9CDE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4" y="263299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67480"/>
            <a:ext cx="8794895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B3E4C5"/>
                </a:solidFill>
                <a:latin typeface="Neue Machina"/>
              </a:rPr>
              <a:t>THANK YOU FOR LISTENING </a:t>
            </a:r>
          </a:p>
        </p:txBody>
      </p:sp>
      <p:sp>
        <p:nvSpPr>
          <p:cNvPr id="3" name="Freeform 3"/>
          <p:cNvSpPr/>
          <p:nvPr/>
        </p:nvSpPr>
        <p:spPr>
          <a:xfrm>
            <a:off x="8980077" y="2704259"/>
            <a:ext cx="11575889" cy="11575889"/>
          </a:xfrm>
          <a:custGeom>
            <a:avLst/>
            <a:gdLst/>
            <a:ahLst/>
            <a:cxnLst/>
            <a:rect l="l" t="t" r="r" b="b"/>
            <a:pathLst>
              <a:path w="11575889" h="11575889">
                <a:moveTo>
                  <a:pt x="0" y="0"/>
                </a:moveTo>
                <a:lnTo>
                  <a:pt x="11575890" y="0"/>
                </a:lnTo>
                <a:lnTo>
                  <a:pt x="11575890" y="11575889"/>
                </a:lnTo>
                <a:lnTo>
                  <a:pt x="0" y="11575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3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36D181BD-9167-A99E-FB8B-C28926262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1416B7-0933-9760-C344-6C6326D20B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4" y="263299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483817" y="4000500"/>
            <a:ext cx="8448122" cy="4838470"/>
          </a:xfrm>
          <a:custGeom>
            <a:avLst/>
            <a:gdLst/>
            <a:ahLst/>
            <a:cxnLst/>
            <a:rect l="l" t="t" r="r" b="b"/>
            <a:pathLst>
              <a:path w="8448122" h="4838470">
                <a:moveTo>
                  <a:pt x="0" y="0"/>
                </a:moveTo>
                <a:lnTo>
                  <a:pt x="8448121" y="0"/>
                </a:lnTo>
                <a:lnTo>
                  <a:pt x="8448121" y="4838469"/>
                </a:lnTo>
                <a:lnTo>
                  <a:pt x="0" y="4838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550313" y="5716553"/>
            <a:ext cx="223315" cy="22331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E4C5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6038" y="1914642"/>
            <a:ext cx="81153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B3E4C5"/>
                </a:solidFill>
                <a:latin typeface="Neue Machina"/>
              </a:rPr>
              <a:t>AGENDA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12719" y="2675547"/>
            <a:ext cx="8675281" cy="5159221"/>
            <a:chOff x="0" y="0"/>
            <a:chExt cx="11567042" cy="687896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76225"/>
              <a:ext cx="11567042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Information about our dataset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64726"/>
              <a:ext cx="11567042" cy="2191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Exploration of th dataset</a:t>
              </a:r>
            </a:p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Questions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12176"/>
              <a:ext cx="11567042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Cleaning the dataset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653127"/>
              <a:ext cx="11567042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Exploration data analysis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94077"/>
              <a:ext cx="11567042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1" lvl="1" indent="-377825">
                <a:lnSpc>
                  <a:spcPts val="7140"/>
                </a:lnSpc>
                <a:buFont typeface="Arial"/>
                <a:buChar char="•"/>
              </a:pPr>
              <a:r>
                <a:rPr lang="en-US" sz="3500">
                  <a:solidFill>
                    <a:srgbClr val="B3E4C5"/>
                  </a:solidFill>
                  <a:latin typeface="Garet"/>
                </a:rPr>
                <a:t>Conclusion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90469" y="5289389"/>
            <a:ext cx="223315" cy="2233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E4C5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59380" y="7192422"/>
            <a:ext cx="223315" cy="2233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E4C5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51967" y="4630774"/>
            <a:ext cx="223315" cy="22331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E4C5"/>
            </a:solid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EB664DD-BB1D-E4CF-2D01-40DBCF1C64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4" y="263299"/>
            <a:ext cx="4626364" cy="1603806"/>
          </a:xfrm>
          <a:prstGeom prst="rect">
            <a:avLst/>
          </a:prstGeom>
        </p:spPr>
      </p:pic>
      <p:pic>
        <p:nvPicPr>
          <p:cNvPr id="21" name="Picture 20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9C2A50D2-C8FB-2822-5270-1E775E60E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34861" y="4594502"/>
            <a:ext cx="4051964" cy="5102539"/>
            <a:chOff x="0" y="0"/>
            <a:chExt cx="824850" cy="1038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0" y="0"/>
                  </a:moveTo>
                  <a:lnTo>
                    <a:pt x="824850" y="0"/>
                  </a:lnTo>
                  <a:lnTo>
                    <a:pt x="824850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24850" cy="105776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"/>
                </a:rPr>
                <a:t>It has 7 columns which are (rank,name,gender,nationality,gun time,chip time)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16241" y="3743558"/>
            <a:ext cx="1689204" cy="16892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867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0B4236"/>
                  </a:solidFill>
                  <a:latin typeface="Garet Bold"/>
                </a:rPr>
                <a:t>Columns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4594502"/>
            <a:ext cx="4051964" cy="5102539"/>
            <a:chOff x="0" y="0"/>
            <a:chExt cx="824850" cy="10387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0" y="0"/>
                  </a:moveTo>
                  <a:lnTo>
                    <a:pt x="824850" y="0"/>
                  </a:lnTo>
                  <a:lnTo>
                    <a:pt x="824850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24850" cy="107681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679"/>
                </a:lnSpc>
              </a:pPr>
              <a:endParaRPr dirty="0"/>
            </a:p>
            <a:p>
              <a:pPr algn="ctr">
                <a:lnSpc>
                  <a:spcPts val="2859"/>
                </a:lnSpc>
              </a:pPr>
              <a:endParaRPr dirty="0"/>
            </a:p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"/>
                </a:rPr>
                <a:t>It has 12009 rows </a:t>
              </a: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"/>
              </a:endParaRP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"/>
              </a:endParaRP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"/>
              </a:endParaRP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"/>
              </a:endParaRP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25380" y="3743558"/>
            <a:ext cx="1689204" cy="16892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867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B4236"/>
                  </a:solidFill>
                  <a:latin typeface="Garet Bold"/>
                </a:rPr>
                <a:t>Rows</a:t>
              </a:r>
              <a:r>
                <a:rPr lang="en-US" sz="2300">
                  <a:solidFill>
                    <a:srgbClr val="0B4236"/>
                  </a:solidFill>
                  <a:latin typeface="Garet Light"/>
                </a:rPr>
                <a:t>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3305" y="1872440"/>
            <a:ext cx="1640138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8454" dirty="0">
                <a:solidFill>
                  <a:srgbClr val="0B4236"/>
                </a:solidFill>
                <a:latin typeface="Neue Machina"/>
              </a:rPr>
              <a:t>DATASET INFORMATION </a:t>
            </a:r>
          </a:p>
        </p:txBody>
      </p:sp>
      <p:pic>
        <p:nvPicPr>
          <p:cNvPr id="15" name="Picture 14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658C50F4-A3D1-D2ED-FEFD-D89EC75EB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1EEEA5A-5A79-5DFD-DC2A-016FAEA69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4" y="263299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1867105"/>
            <a:ext cx="1091108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 dirty="0">
                <a:solidFill>
                  <a:srgbClr val="B3E4C5"/>
                </a:solidFill>
                <a:latin typeface="Neue Machina"/>
              </a:rPr>
              <a:t>QUESTIONS</a:t>
            </a:r>
          </a:p>
        </p:txBody>
      </p:sp>
      <p:sp>
        <p:nvSpPr>
          <p:cNvPr id="3" name="Freeform 3"/>
          <p:cNvSpPr/>
          <p:nvPr/>
        </p:nvSpPr>
        <p:spPr>
          <a:xfrm rot="-2783953">
            <a:off x="6669020" y="3776766"/>
            <a:ext cx="14996323" cy="7825354"/>
          </a:xfrm>
          <a:custGeom>
            <a:avLst/>
            <a:gdLst/>
            <a:ahLst/>
            <a:cxnLst/>
            <a:rect l="l" t="t" r="r" b="b"/>
            <a:pathLst>
              <a:path w="14996323" h="7825354">
                <a:moveTo>
                  <a:pt x="0" y="0"/>
                </a:moveTo>
                <a:lnTo>
                  <a:pt x="14996323" y="0"/>
                </a:lnTo>
                <a:lnTo>
                  <a:pt x="14996323" y="7825353"/>
                </a:lnTo>
                <a:lnTo>
                  <a:pt x="0" y="7825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27324" y="3499353"/>
            <a:ext cx="11328797" cy="523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 dirty="0">
                <a:solidFill>
                  <a:srgbClr val="B3E4C5"/>
                </a:solidFill>
                <a:latin typeface="Garet Light"/>
              </a:rPr>
              <a:t>What are the top 10 nationalities participating in Saudi marathons?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 dirty="0">
                <a:solidFill>
                  <a:srgbClr val="B3E4C5"/>
                </a:solidFill>
                <a:latin typeface="Garet Light"/>
              </a:rPr>
              <a:t>What are the 10 least nationalities participating in Saudi marathons?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 dirty="0">
                <a:solidFill>
                  <a:srgbClr val="B3E4C5"/>
                </a:solidFill>
                <a:latin typeface="Garet Light"/>
              </a:rPr>
              <a:t>What gender has the most participation in Saudi marathons?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 dirty="0">
                <a:solidFill>
                  <a:srgbClr val="B3E4C5"/>
                </a:solidFill>
                <a:latin typeface="Garet Light"/>
              </a:rPr>
              <a:t>What is the distribution of the ranking of females and males?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 dirty="0">
                <a:solidFill>
                  <a:srgbClr val="B3E4C5"/>
                </a:solidFill>
                <a:latin typeface="Garet Light"/>
              </a:rPr>
              <a:t>What is the number of participants according           </a:t>
            </a:r>
          </a:p>
          <a:p>
            <a:pPr>
              <a:lnSpc>
                <a:spcPts val="6000"/>
              </a:lnSpc>
            </a:pPr>
            <a:r>
              <a:rPr lang="en-US" sz="2400" dirty="0">
                <a:solidFill>
                  <a:srgbClr val="B3E4C5"/>
                </a:solidFill>
                <a:latin typeface="Garet Light"/>
              </a:rPr>
              <a:t> to each category of the Saudi Marathons?</a:t>
            </a:r>
          </a:p>
          <a:p>
            <a:pPr marL="518160" lvl="1" indent="-259080">
              <a:lnSpc>
                <a:spcPts val="6000"/>
              </a:lnSpc>
              <a:buFont typeface="Arial"/>
              <a:buChar char="•"/>
            </a:pPr>
            <a:r>
              <a:rPr lang="en-US" sz="2400" dirty="0">
                <a:solidFill>
                  <a:srgbClr val="B3E4C5"/>
                </a:solidFill>
                <a:latin typeface="Garet Light"/>
              </a:rPr>
              <a:t>There is a relationship between rank and gun time?</a:t>
            </a:r>
          </a:p>
        </p:txBody>
      </p:sp>
      <p:pic>
        <p:nvPicPr>
          <p:cNvPr id="5" name="Picture 4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0BF8AA2E-16BE-F3F5-C086-5A08725FA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D2ED94-D671-25F1-09E7-4058E3A220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4" y="263299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B4236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916016" cy="10287000"/>
            <a:chOff x="0" y="0"/>
            <a:chExt cx="2522982" cy="3752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2981" cy="3752726"/>
            </a:xfrm>
            <a:custGeom>
              <a:avLst/>
              <a:gdLst/>
              <a:ahLst/>
              <a:cxnLst/>
              <a:rect l="l" t="t" r="r" b="b"/>
              <a:pathLst>
                <a:path w="2522981" h="3752726">
                  <a:moveTo>
                    <a:pt x="0" y="0"/>
                  </a:moveTo>
                  <a:lnTo>
                    <a:pt x="2522981" y="0"/>
                  </a:lnTo>
                  <a:lnTo>
                    <a:pt x="252298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B4236"/>
            </a:solidFill>
          </p:spPr>
          <p:txBody>
            <a:bodyPr/>
            <a:lstStyle/>
            <a:p>
              <a:endParaRPr lang="en-GB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1545"/>
              </p:ext>
            </p:extLst>
          </p:nvPr>
        </p:nvGraphicFramePr>
        <p:xfrm>
          <a:off x="7866572" y="1638300"/>
          <a:ext cx="9808365" cy="8210027"/>
        </p:xfrm>
        <a:graphic>
          <a:graphicData uri="http://schemas.openxmlformats.org/drawingml/2006/table">
            <a:tbl>
              <a:tblPr/>
              <a:tblGrid>
                <a:gridCol w="140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1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11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11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664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Rank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Name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Gender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Category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Nationality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Gun Time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Chip Time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35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1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42eb63b2-5dba-4030-bf6d-2b1f83ac611b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GBR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19:02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18:41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235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2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ab274d04-e39c-48d8-8dbd-4ecbce5cc95d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KSA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19:50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19:42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1959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3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9b249d53-c90b-4b48-b23b-ec5f141ef44c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FRA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21:15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21:15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235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</a:rPr>
                        <a:t>4</a:t>
                      </a:r>
                      <a:endParaRPr lang="en-US" sz="1200" dirty="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28e13d85-38d4-483c-b9cc-93b9bd9bde14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JOR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21:32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21:25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235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5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0a1c87a5-344e-4d27-9182-32f654230ebb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Female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4km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KSA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</a:rPr>
                        <a:t>21:55</a:t>
                      </a:r>
                      <a:endParaRPr lang="en-US" sz="120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Arimo"/>
                        </a:rPr>
                        <a:t>21:40</a:t>
                      </a:r>
                      <a:endParaRPr lang="en-US" sz="1200" dirty="0"/>
                    </a:p>
                  </a:txBody>
                  <a:tcPr marL="99907" marR="99907" marT="99907" marB="9990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61908" y="3233737"/>
            <a:ext cx="6592200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3"/>
              </a:lnSpc>
            </a:pPr>
            <a:r>
              <a:rPr lang="en-US" sz="8344">
                <a:solidFill>
                  <a:srgbClr val="B3E4C5"/>
                </a:solidFill>
                <a:latin typeface="Neue Machina"/>
              </a:rPr>
              <a:t>EXPLORATION OF THE DATASET</a:t>
            </a:r>
          </a:p>
        </p:txBody>
      </p:sp>
      <p:pic>
        <p:nvPicPr>
          <p:cNvPr id="7" name="Picture 6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F44A3A58-BA26-782F-A5C0-F9E8DACAF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2831B1-1912-D55A-0482-D8B07F9757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4" y="263299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B4236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916016" cy="10287000"/>
            <a:chOff x="0" y="0"/>
            <a:chExt cx="2522982" cy="3752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2981" cy="3752726"/>
            </a:xfrm>
            <a:custGeom>
              <a:avLst/>
              <a:gdLst/>
              <a:ahLst/>
              <a:cxnLst/>
              <a:rect l="l" t="t" r="r" b="b"/>
              <a:pathLst>
                <a:path w="2522981" h="3752726">
                  <a:moveTo>
                    <a:pt x="0" y="0"/>
                  </a:moveTo>
                  <a:lnTo>
                    <a:pt x="2522981" y="0"/>
                  </a:lnTo>
                  <a:lnTo>
                    <a:pt x="252298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B4236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30241" y="3983582"/>
            <a:ext cx="5655534" cy="231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8"/>
              </a:lnSpc>
            </a:pPr>
            <a:r>
              <a:rPr lang="en-US" sz="7548">
                <a:solidFill>
                  <a:srgbClr val="B3E4C5"/>
                </a:solidFill>
                <a:latin typeface="Neue Machina"/>
              </a:rPr>
              <a:t>CLEANING DATASET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674965" y="2848156"/>
            <a:ext cx="3523234" cy="1500320"/>
            <a:chOff x="0" y="0"/>
            <a:chExt cx="812800" cy="3461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0B423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40326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B3E4C5"/>
                  </a:solidFill>
                  <a:latin typeface="Neue Machina"/>
                </a:rPr>
                <a:t>Cleaning datadet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10912" y="6183693"/>
            <a:ext cx="1742542" cy="1090322"/>
            <a:chOff x="0" y="0"/>
            <a:chExt cx="851072" cy="5325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1072" cy="532522"/>
            </a:xfrm>
            <a:custGeom>
              <a:avLst/>
              <a:gdLst/>
              <a:ahLst/>
              <a:cxnLst/>
              <a:rect l="l" t="t" r="r" b="b"/>
              <a:pathLst>
                <a:path w="851072" h="53252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258671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51072" cy="5610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Garet Light"/>
                </a:rPr>
                <a:t>Drop some rows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967376" y="6348522"/>
            <a:ext cx="1985329" cy="1090322"/>
            <a:chOff x="0" y="0"/>
            <a:chExt cx="969651" cy="5325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258671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969651" cy="5610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Garet Light"/>
                </a:rPr>
                <a:t>Fill in some null values 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8782183" y="3598316"/>
            <a:ext cx="1892782" cy="2585377"/>
          </a:xfrm>
          <a:prstGeom prst="line">
            <a:avLst/>
          </a:prstGeom>
          <a:ln w="28575" cap="rnd">
            <a:solidFill>
              <a:srgbClr val="0B423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GB"/>
          </a:p>
        </p:txBody>
      </p:sp>
      <p:sp>
        <p:nvSpPr>
          <p:cNvPr id="16" name="AutoShape 16"/>
          <p:cNvSpPr/>
          <p:nvPr/>
        </p:nvSpPr>
        <p:spPr>
          <a:xfrm>
            <a:off x="14198199" y="3598316"/>
            <a:ext cx="1761841" cy="2750206"/>
          </a:xfrm>
          <a:prstGeom prst="line">
            <a:avLst/>
          </a:prstGeom>
          <a:ln w="28575" cap="rnd">
            <a:solidFill>
              <a:srgbClr val="0B423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Picture 16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0A0BFD2E-4738-3FBB-6387-57F8D6AA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4E9AB3D-9D38-569F-CA4B-4D646F257B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4" y="263299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271" y="2216992"/>
            <a:ext cx="1173708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8454">
                <a:solidFill>
                  <a:srgbClr val="B3E4C5"/>
                </a:solidFill>
                <a:latin typeface="Neue Machina"/>
              </a:rPr>
              <a:t>EXPLORATION DATA ANALYSIS</a:t>
            </a:r>
          </a:p>
        </p:txBody>
      </p:sp>
      <p:sp>
        <p:nvSpPr>
          <p:cNvPr id="3" name="Freeform 3"/>
          <p:cNvSpPr/>
          <p:nvPr/>
        </p:nvSpPr>
        <p:spPr>
          <a:xfrm rot="-2783953">
            <a:off x="6669020" y="3776766"/>
            <a:ext cx="14996323" cy="7825354"/>
          </a:xfrm>
          <a:custGeom>
            <a:avLst/>
            <a:gdLst/>
            <a:ahLst/>
            <a:cxnLst/>
            <a:rect l="l" t="t" r="r" b="b"/>
            <a:pathLst>
              <a:path w="14996323" h="7825354">
                <a:moveTo>
                  <a:pt x="0" y="0"/>
                </a:moveTo>
                <a:lnTo>
                  <a:pt x="14996323" y="0"/>
                </a:lnTo>
                <a:lnTo>
                  <a:pt x="14996323" y="7825353"/>
                </a:lnTo>
                <a:lnTo>
                  <a:pt x="0" y="7825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3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89B932EA-72E4-F339-4158-A7E23233F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7710522-CF84-5102-7A73-3C31DBEEFE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10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7210" y="1395196"/>
            <a:ext cx="9873581" cy="7496608"/>
          </a:xfrm>
          <a:custGeom>
            <a:avLst/>
            <a:gdLst/>
            <a:ahLst/>
            <a:cxnLst/>
            <a:rect l="l" t="t" r="r" b="b"/>
            <a:pathLst>
              <a:path w="9873581" h="7496608">
                <a:moveTo>
                  <a:pt x="0" y="0"/>
                </a:moveTo>
                <a:lnTo>
                  <a:pt x="9873580" y="0"/>
                </a:lnTo>
                <a:lnTo>
                  <a:pt x="9873580" y="7496608"/>
                </a:lnTo>
                <a:lnTo>
                  <a:pt x="0" y="749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3" name="Picture 2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AFE54B25-E44E-9D30-CD7B-F6F24BBFA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A143B8-88EE-EABE-4033-53FBFC4138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" y="82143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3335756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5756" cy="3752726"/>
            </a:xfrm>
            <a:custGeom>
              <a:avLst/>
              <a:gdLst/>
              <a:ahLst/>
              <a:cxnLst/>
              <a:rect l="l" t="t" r="r" b="b"/>
              <a:pathLst>
                <a:path w="3335756" h="3752726">
                  <a:moveTo>
                    <a:pt x="0" y="0"/>
                  </a:moveTo>
                  <a:lnTo>
                    <a:pt x="3335756" y="0"/>
                  </a:lnTo>
                  <a:lnTo>
                    <a:pt x="333575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3571091" y="1562100"/>
            <a:ext cx="11145817" cy="8453500"/>
          </a:xfrm>
          <a:custGeom>
            <a:avLst/>
            <a:gdLst/>
            <a:ahLst/>
            <a:cxnLst/>
            <a:rect l="l" t="t" r="r" b="b"/>
            <a:pathLst>
              <a:path w="11145817" h="8453500">
                <a:moveTo>
                  <a:pt x="0" y="0"/>
                </a:moveTo>
                <a:lnTo>
                  <a:pt x="11145818" y="0"/>
                </a:lnTo>
                <a:lnTo>
                  <a:pt x="11145818" y="8453500"/>
                </a:lnTo>
                <a:lnTo>
                  <a:pt x="0" y="845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 descr="A black background with a blue and purple triangle&#10;&#10;Description automatically generated">
            <a:extLst>
              <a:ext uri="{FF2B5EF4-FFF2-40B4-BE49-F238E27FC236}">
                <a16:creationId xmlns:a16="http://schemas.microsoft.com/office/drawing/2014/main" id="{2E41DD9F-D6CB-6EF1-BB57-BDC3CCE8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5" y="-4259454"/>
            <a:ext cx="18288000" cy="10287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EF96F0-FFD0-628D-CFBA-221FDC4B18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" y="82143"/>
            <a:ext cx="4626364" cy="16038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251</Words>
  <Application>Microsoft Office PowerPoint</Application>
  <PresentationFormat>Custom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Garet</vt:lpstr>
      <vt:lpstr>Arial</vt:lpstr>
      <vt:lpstr>Garet Light</vt:lpstr>
      <vt:lpstr>Garet Bold</vt:lpstr>
      <vt:lpstr>Neue Machina</vt:lpstr>
      <vt:lpstr>Arimo</vt:lpstr>
      <vt:lpstr>Calibri</vt:lpstr>
      <vt:lpstr>Neue Machina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 Study and Report</dc:title>
  <cp:lastModifiedBy>معتز ال مقبل</cp:lastModifiedBy>
  <cp:revision>3</cp:revision>
  <dcterms:created xsi:type="dcterms:W3CDTF">2006-08-16T00:00:00Z</dcterms:created>
  <dcterms:modified xsi:type="dcterms:W3CDTF">2024-04-01T18:08:41Z</dcterms:modified>
  <dc:identifier>DAGA9UF-hDE</dc:identifier>
</cp:coreProperties>
</file>